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7" r:id="rId2"/>
    <p:sldId id="268" r:id="rId3"/>
    <p:sldId id="269" r:id="rId4"/>
    <p:sldId id="257" r:id="rId5"/>
    <p:sldId id="258" r:id="rId6"/>
    <p:sldId id="259" r:id="rId7"/>
    <p:sldId id="266" r:id="rId8"/>
    <p:sldId id="260" r:id="rId9"/>
    <p:sldId id="261" r:id="rId10"/>
    <p:sldId id="262" r:id="rId11"/>
    <p:sldId id="270" r:id="rId12"/>
    <p:sldId id="263" r:id="rId13"/>
    <p:sldId id="264" r:id="rId14"/>
    <p:sldId id="265"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959" autoAdjust="0"/>
    <p:restoredTop sz="94660"/>
  </p:normalViewPr>
  <p:slideViewPr>
    <p:cSldViewPr snapToGrid="0">
      <p:cViewPr>
        <p:scale>
          <a:sx n="70" d="100"/>
          <a:sy n="70" d="100"/>
        </p:scale>
        <p:origin x="-96" y="-18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C3C7A59-A2BA-402B-B8F6-BD6C44BAA85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31726795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3C7A59-A2BA-402B-B8F6-BD6C44BAA85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32654121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3C7A59-A2BA-402B-B8F6-BD6C44BAA85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854425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C3C7A59-A2BA-402B-B8F6-BD6C44BAA85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1023437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3C3C7A59-A2BA-402B-B8F6-BD6C44BAA859}" type="datetimeFigureOut">
              <a:rPr lang="en-US" smtClean="0"/>
              <a:t>11/18/2020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8823220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3C3C7A59-A2BA-402B-B8F6-BD6C44BAA859}" type="datetimeFigureOut">
              <a:rPr lang="en-US" smtClean="0"/>
              <a:t>11/18/2020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19015885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C3C7A59-A2BA-402B-B8F6-BD6C44BAA859}" type="datetimeFigureOut">
              <a:rPr lang="en-US" smtClean="0"/>
              <a:t>11/18/2020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2685716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3C7A59-A2BA-402B-B8F6-BD6C44BAA85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3682238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C3C7A59-A2BA-402B-B8F6-BD6C44BAA859}" type="datetimeFigureOut">
              <a:rPr lang="en-US" smtClean="0"/>
              <a:t>11/18/2020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2360444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3C7A59-A2BA-402B-B8F6-BD6C44BAA85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1617499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C3C7A59-A2BA-402B-B8F6-BD6C44BAA859}" type="datetimeFigureOut">
              <a:rPr lang="en-US" smtClean="0"/>
              <a:t>11/18/2020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ABC4807-6ADC-45C1-87D7-F5C83B63BC3E}" type="slidenum">
              <a:rPr lang="en-US" smtClean="0"/>
              <a:t>‹#›</a:t>
            </a:fld>
            <a:endParaRPr lang="en-US"/>
          </a:p>
        </p:txBody>
      </p:sp>
    </p:spTree>
    <p:extLst>
      <p:ext uri="{BB962C8B-B14F-4D97-AF65-F5344CB8AC3E}">
        <p14:creationId xmlns:p14="http://schemas.microsoft.com/office/powerpoint/2010/main" val="16404115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C3C7A59-A2BA-402B-B8F6-BD6C44BAA859}" type="datetimeFigureOut">
              <a:rPr lang="en-US" smtClean="0"/>
              <a:t>11/18/2020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BC4807-6ADC-45C1-87D7-F5C83B63BC3E}" type="slidenum">
              <a:rPr lang="en-US" smtClean="0"/>
              <a:t>‹#›</a:t>
            </a:fld>
            <a:endParaRPr lang="en-US"/>
          </a:p>
        </p:txBody>
      </p:sp>
    </p:spTree>
    <p:extLst>
      <p:ext uri="{BB962C8B-B14F-4D97-AF65-F5344CB8AC3E}">
        <p14:creationId xmlns:p14="http://schemas.microsoft.com/office/powerpoint/2010/main" val="5550411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2764" y="272955"/>
            <a:ext cx="10099343" cy="62097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463875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rgbClr val="5E9EFF"/>
            </a:gs>
            <a:gs pos="39999">
              <a:srgbClr val="85C2FF"/>
            </a:gs>
            <a:gs pos="70000">
              <a:srgbClr val="C4D6EB"/>
            </a:gs>
            <a:gs pos="100000">
              <a:srgbClr val="FFEBFA"/>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latin typeface="Times New Roman" pitchFamily="18" charset="0"/>
                <a:cs typeface="Times New Roman" pitchFamily="18" charset="0"/>
              </a:rPr>
              <a:t>Solution focused brief therapy </a:t>
            </a: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Response Solution-focused brief therapy is a type of therapy that helps a person under the current and future circumstances and goals. Still, it does not rely on past experiences. In this therapy, the problems that make the client visit a therapist are not tackled, but the therapist helps the clients envision the future and look for proper ways to become successful (</a:t>
            </a:r>
            <a:r>
              <a:rPr lang="en-US" dirty="0" err="1">
                <a:latin typeface="Times New Roman" pitchFamily="18" charset="0"/>
                <a:cs typeface="Times New Roman" pitchFamily="18" charset="0"/>
              </a:rPr>
              <a:t>Selekman</a:t>
            </a:r>
            <a:r>
              <a:rPr lang="en-US" dirty="0">
                <a:latin typeface="Times New Roman" pitchFamily="18" charset="0"/>
                <a:cs typeface="Times New Roman" pitchFamily="18" charset="0"/>
              </a:rPr>
              <a:t>, 2006</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It involves helping the clients identify and develop skills that can help them achieve a vision set. </a:t>
            </a:r>
            <a:endParaRPr lang="en-US" dirty="0"/>
          </a:p>
        </p:txBody>
      </p:sp>
    </p:spTree>
    <p:extLst>
      <p:ext uri="{BB962C8B-B14F-4D97-AF65-F5344CB8AC3E}">
        <p14:creationId xmlns:p14="http://schemas.microsoft.com/office/powerpoint/2010/main" val="25465319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641445"/>
            <a:ext cx="9144000" cy="5663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41635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Strength finders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It involves helping the clients identify and develop skills that can help them achieve strength finders is the best activity that can be used in the solution focus based therapy of a group of five grandparents trying to raise their grandchildren because their children are drug addicts (</a:t>
            </a:r>
            <a:r>
              <a:rPr lang="en-US" dirty="0" err="1">
                <a:latin typeface="Times New Roman" pitchFamily="18" charset="0"/>
                <a:cs typeface="Times New Roman" pitchFamily="18" charset="0"/>
              </a:rPr>
              <a:t>Selekman</a:t>
            </a:r>
            <a:r>
              <a:rPr lang="en-US" dirty="0">
                <a:latin typeface="Times New Roman" pitchFamily="18" charset="0"/>
                <a:cs typeface="Times New Roman" pitchFamily="18" charset="0"/>
              </a:rPr>
              <a:t>, 2006). Strength finders' activity can help the five individuals find a  proper way of raising their grandchildren by finding their strength and motivation that makes them achieve the best.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41149083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progress made in the therapy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progress of the therapy was established by describing the feeling of the grandchildren they were supporting. Most of them felt that they were doing the right thing for their grandchildren's better future (O'Connell, 2012). They did not feel stressed in helping the grandchildren to have a successful future. The progress was also measured by the consistency in attending the therapy sections since they attended most sections. The grandparents' confidence, motivation, and hopefulness in raising their grandchildren helped to show the progress they had undertaken in the therapy.</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1161610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material used in the strength finders activity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Materials that will be used in strength finding activities will be papers for the questionnaire. They will be used to help the five grandparents identify their strengths through the guidance of the questions. Pens are used for writing the answers. Another activity to find the grandparents' strength will be through games in that every patient will lead a group in doing a simple game.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1673622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3582" y="395784"/>
            <a:ext cx="10317708" cy="59777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58021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The purpose of the activity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strength finder activity, such as filling the questionnaires, helps the patients realize what they are useful in or not. This helps the therapists to identify strengths other strengths of the patients that may not come under the regular therapy sections (O'Connell, 2012). The strength found can help to identify ways for achieving their visions.</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0163199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 </a:t>
            </a:r>
            <a:r>
              <a:rPr lang="en-US" b="1" dirty="0">
                <a:solidFill>
                  <a:prstClr val="black"/>
                </a:solidFill>
                <a:latin typeface="Times New Roman" pitchFamily="18" charset="0"/>
                <a:cs typeface="Times New Roman" pitchFamily="18" charset="0"/>
              </a:rPr>
              <a:t>The purpose of the activity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a:solidFill>
                  <a:prstClr val="black"/>
                </a:solidFill>
                <a:latin typeface="Times New Roman" pitchFamily="18" charset="0"/>
                <a:cs typeface="Times New Roman" pitchFamily="18" charset="0"/>
              </a:rPr>
              <a:t> Allowing the patients to lead others in simple games helps the therapist identify the patients' strength, which can be used to encourage them when they are giving up (Elliott and Kim, 2013). Leading other people for a small exercise needs patient, creativity, courage, and passion; this attribute, when identified, can be used to help the grandparents raise their grandchildren without more trouble.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506449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rgbClr val="FFEFD1"/>
            </a:gs>
            <a:gs pos="64999">
              <a:srgbClr val="F0EBD5"/>
            </a:gs>
            <a:gs pos="100000">
              <a:srgbClr val="D1C39F"/>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latin typeface="Times New Roman" pitchFamily="18" charset="0"/>
                <a:cs typeface="Times New Roman" pitchFamily="18" charset="0"/>
              </a:rPr>
              <a:t>The time frame of the activities.</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Answering questionnaires can take three to five minutes; the questionnaires should be short and precise to enable the grandparents to answer fast without problems (Franklin et al., 2012). Every individual leading the group in a simple exercise will take twenty minutes, a break, and a bonding section.</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1434536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rgbClr val="000000"/>
            </a:gs>
            <a:gs pos="39999">
              <a:srgbClr val="0A128C"/>
            </a:gs>
            <a:gs pos="70000">
              <a:srgbClr val="181CC7"/>
            </a:gs>
            <a:gs pos="88000">
              <a:srgbClr val="7005D4"/>
            </a:gs>
            <a:gs pos="100000">
              <a:srgbClr val="8C3D91"/>
            </a:gs>
          </a:gsLst>
          <a:lin ang="5400000" scaled="0"/>
        </a:gradFill>
        <a:effectLst/>
      </p:bgPr>
    </p:bg>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9115" y="857250"/>
            <a:ext cx="9580729" cy="5143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36391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Activity discussion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normAutofit/>
          </a:bodyPr>
          <a:lstStyle/>
          <a:p>
            <a:pPr marL="0" indent="0">
              <a:buNone/>
            </a:pPr>
            <a:r>
              <a:rPr lang="en-US" dirty="0">
                <a:latin typeface="Times New Roman" pitchFamily="18" charset="0"/>
                <a:cs typeface="Times New Roman" pitchFamily="18" charset="0"/>
              </a:rPr>
              <a:t>Strength finders activities such as answering the questionnaire are significant in solution-focused based therapy because they help to measure the patients' progress. If the grandparents were unhappy with raising their grandchildren and in the questionnaire, they like parts of things the children do; it is a progress that can be worked on. They help find motivation and confidence in the patients (Franklin et al., 2012).</a:t>
            </a:r>
            <a:endParaRPr lang="en-US" dirty="0"/>
          </a:p>
          <a:p>
            <a:pPr marL="0" indent="0">
              <a:buNone/>
            </a:pPr>
            <a:endParaRPr lang="en-US" dirty="0" smtClean="0"/>
          </a:p>
          <a:p>
            <a:pPr marL="0" indent="0">
              <a:buNone/>
            </a:pPr>
            <a:endParaRPr lang="en-US" dirty="0"/>
          </a:p>
          <a:p>
            <a:pPr marL="0" indent="0">
              <a:buNone/>
            </a:pPr>
            <a:r>
              <a:rPr lang="en-US" dirty="0" smtClean="0"/>
              <a:t> </a:t>
            </a:r>
            <a:endParaRPr lang="en-US" dirty="0"/>
          </a:p>
        </p:txBody>
      </p:sp>
    </p:spTree>
    <p:extLst>
      <p:ext uri="{BB962C8B-B14F-4D97-AF65-F5344CB8AC3E}">
        <p14:creationId xmlns:p14="http://schemas.microsoft.com/office/powerpoint/2010/main" val="34964872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Activity discussion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pPr marL="0" indent="0">
              <a:buNone/>
            </a:pPr>
            <a:r>
              <a:rPr lang="en-US" dirty="0">
                <a:latin typeface="Times New Roman" pitchFamily="18" charset="0"/>
                <a:cs typeface="Times New Roman" pitchFamily="18" charset="0"/>
              </a:rPr>
              <a:t>Strength finders activity can also be carried out in solution focus-based therapy by allowing the patients to lead others in a set of small exercises such as singing or stretching (Franklin et al., 2012).  It helps the therapist and the individuals realize their capabilities and talents, which can be a tool for working on the patients' goals. It also helps the group bond so that they don't fear talking in the therapy sections. </a:t>
            </a: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30951683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rgbClr val="8488C4"/>
            </a:gs>
            <a:gs pos="53000">
              <a:srgbClr val="D4DEFF"/>
            </a:gs>
            <a:gs pos="83000">
              <a:srgbClr val="D4DEFF"/>
            </a:gs>
            <a:gs pos="100000">
              <a:srgbClr val="96AB94"/>
            </a:gs>
          </a:gsLst>
          <a:lin ang="54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Measure of the progress of the individuals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The progress in the solution-focused therapist is the confidence of the patients in succeeding—the level of hopefulness and motivation in achieving the goals sets.</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2147648557"/>
              </p:ext>
            </p:extLst>
          </p:nvPr>
        </p:nvGraphicFramePr>
        <p:xfrm>
          <a:off x="3127375" y="3104355"/>
          <a:ext cx="5937250" cy="3440845"/>
        </p:xfrm>
        <a:graphic>
          <a:graphicData uri="http://schemas.openxmlformats.org/drawingml/2006/table">
            <a:tbl>
              <a:tblPr firstRow="1" firstCol="1" bandRow="1"/>
              <a:tblGrid>
                <a:gridCol w="1187450"/>
                <a:gridCol w="1187450"/>
                <a:gridCol w="1187450"/>
                <a:gridCol w="1187450"/>
                <a:gridCol w="1187450"/>
              </a:tblGrid>
              <a:tr h="0">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Problem solving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itchFamily="18" charset="0"/>
                          <a:ea typeface="Calibri" panose="020F0502020204030204" pitchFamily="34" charset="0"/>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itchFamily="18" charset="0"/>
                          <a:ea typeface="Calibri" panose="020F0502020204030204" pitchFamily="34" charset="0"/>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itchFamily="18" charset="0"/>
                          <a:ea typeface="Calibri" panose="020F0502020204030204" pitchFamily="34" charset="0"/>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a:effectLst/>
                          <a:latin typeface="Times New Roman" pitchFamily="18" charset="0"/>
                          <a:ea typeface="Calibri" panose="020F0502020204030204" pitchFamily="34" charset="0"/>
                          <a:cs typeface="Times New Roman"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Think on the solution of your problems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How do you feel while helping your grandchildren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Do you feel you can give your grandchildren better lives despite failing on your own children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Do you think your grandchildren have a promising future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600" dirty="0">
                          <a:effectLst/>
                          <a:latin typeface="Times New Roman" pitchFamily="18" charset="0"/>
                          <a:ea typeface="Calibri" panose="020F0502020204030204" pitchFamily="34" charset="0"/>
                          <a:cs typeface="Times New Roman" pitchFamily="18" charset="0"/>
                        </a:rPr>
                        <a:t>What are you going to do to help your grandchildren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11932">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nSpc>
                          <a:spcPct val="107000"/>
                        </a:lnSpc>
                        <a:spcBef>
                          <a:spcPts val="0"/>
                        </a:spcBef>
                        <a:spcAft>
                          <a:spcPts val="0"/>
                        </a:spcAft>
                      </a:pPr>
                      <a:r>
                        <a:rPr lang="en-US" sz="11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6926976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itchFamily="18" charset="0"/>
                <a:cs typeface="Times New Roman" pitchFamily="18" charset="0"/>
              </a:rPr>
              <a:t>References </a:t>
            </a:r>
            <a:endParaRPr lang="en-US" b="1" dirty="0">
              <a:latin typeface="Times New Roman" pitchFamily="18" charset="0"/>
              <a:cs typeface="Times New Roman" pitchFamily="18" charset="0"/>
            </a:endParaRPr>
          </a:p>
        </p:txBody>
      </p:sp>
      <p:sp>
        <p:nvSpPr>
          <p:cNvPr id="3" name="Content Placeholder 2"/>
          <p:cNvSpPr>
            <a:spLocks noGrp="1"/>
          </p:cNvSpPr>
          <p:nvPr>
            <p:ph idx="1"/>
          </p:nvPr>
        </p:nvSpPr>
        <p:spPr/>
        <p:txBody>
          <a:bodyPr/>
          <a:lstStyle/>
          <a:p>
            <a:r>
              <a:rPr lang="en-US" dirty="0">
                <a:latin typeface="Times New Roman" pitchFamily="18" charset="0"/>
                <a:cs typeface="Times New Roman" pitchFamily="18" charset="0"/>
              </a:rPr>
              <a:t>Elliott, W., &amp; Kim, J. S. (2013). The role of identity-based motivation and solution-focus brief therapy in unifying accounts and financial education in school-related CDA programs. Children and Youth Services Review, 35(3), 402-410</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Franklin, C., </a:t>
            </a:r>
            <a:r>
              <a:rPr lang="en-US" dirty="0" err="1">
                <a:latin typeface="Times New Roman" pitchFamily="18" charset="0"/>
                <a:cs typeface="Times New Roman" pitchFamily="18" charset="0"/>
              </a:rPr>
              <a:t>Trepper</a:t>
            </a:r>
            <a:r>
              <a:rPr lang="en-US" dirty="0">
                <a:latin typeface="Times New Roman" pitchFamily="18" charset="0"/>
                <a:cs typeface="Times New Roman" pitchFamily="18" charset="0"/>
              </a:rPr>
              <a:t>, T. S., McCollum, E. E., &amp; </a:t>
            </a:r>
            <a:r>
              <a:rPr lang="en-US" dirty="0" err="1">
                <a:latin typeface="Times New Roman" pitchFamily="18" charset="0"/>
                <a:cs typeface="Times New Roman" pitchFamily="18" charset="0"/>
              </a:rPr>
              <a:t>Gingerich</a:t>
            </a:r>
            <a:r>
              <a:rPr lang="en-US" dirty="0">
                <a:latin typeface="Times New Roman" pitchFamily="18" charset="0"/>
                <a:cs typeface="Times New Roman" pitchFamily="18" charset="0"/>
              </a:rPr>
              <a:t>, W. J. (Eds.). (2012). Solution-focused brief therapy: A handbook of evidence-based practice. Oxford University Press</a:t>
            </a:r>
            <a:r>
              <a:rPr lang="en-US" dirty="0" smtClean="0">
                <a:latin typeface="Times New Roman" pitchFamily="18" charset="0"/>
                <a:cs typeface="Times New Roman" pitchFamily="18" charset="0"/>
              </a:rPr>
              <a:t>.</a:t>
            </a:r>
          </a:p>
          <a:p>
            <a:r>
              <a:rPr lang="en-US" dirty="0">
                <a:latin typeface="Times New Roman" pitchFamily="18" charset="0"/>
                <a:cs typeface="Times New Roman" pitchFamily="18" charset="0"/>
              </a:rPr>
              <a:t>O'Connell, B. (2012). Solution-focused therapy. Sage</a:t>
            </a:r>
            <a:r>
              <a:rPr lang="en-US" dirty="0" smtClean="0">
                <a:latin typeface="Times New Roman" pitchFamily="18" charset="0"/>
                <a:cs typeface="Times New Roman" pitchFamily="18" charset="0"/>
              </a:rPr>
              <a:t>.</a:t>
            </a:r>
          </a:p>
          <a:p>
            <a:r>
              <a:rPr lang="en-US" dirty="0" err="1">
                <a:latin typeface="Times New Roman" pitchFamily="18" charset="0"/>
                <a:cs typeface="Times New Roman" pitchFamily="18" charset="0"/>
              </a:rPr>
              <a:t>Selekman</a:t>
            </a:r>
            <a:r>
              <a:rPr lang="en-US" dirty="0">
                <a:latin typeface="Times New Roman" pitchFamily="18" charset="0"/>
                <a:cs typeface="Times New Roman" pitchFamily="18" charset="0"/>
              </a:rPr>
              <a:t>, M. D. (2006). Working with self-harming adolescents: A collaborative, strengths-based therapy approach. WW Norton &amp; Co.</a:t>
            </a:r>
          </a:p>
        </p:txBody>
      </p:sp>
    </p:spTree>
    <p:extLst>
      <p:ext uri="{BB962C8B-B14F-4D97-AF65-F5344CB8AC3E}">
        <p14:creationId xmlns:p14="http://schemas.microsoft.com/office/powerpoint/2010/main" val="16800804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935</Words>
  <Application>Microsoft Office PowerPoint</Application>
  <PresentationFormat>Custom</PresentationFormat>
  <Paragraphs>54</Paragraphs>
  <Slides>15</Slides>
  <Notes>0</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Solution focused brief therapy </vt:lpstr>
      <vt:lpstr>PowerPoint Presentation</vt:lpstr>
      <vt:lpstr>Strength finders </vt:lpstr>
      <vt:lpstr>The progress made in the therapy </vt:lpstr>
      <vt:lpstr>The material used in the strength finders activity </vt:lpstr>
      <vt:lpstr>PowerPoint Presentation</vt:lpstr>
      <vt:lpstr>The purpose of the activity </vt:lpstr>
      <vt:lpstr> The purpose of the activity </vt:lpstr>
      <vt:lpstr>The time frame of the activities.</vt:lpstr>
      <vt:lpstr>PowerPoint Presentation</vt:lpstr>
      <vt:lpstr>Activity discussion </vt:lpstr>
      <vt:lpstr>Activity discussion </vt:lpstr>
      <vt:lpstr>Measure of the progress of the individuals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Solution focused brief therapy</dc:title>
  <dc:creator>user</dc:creator>
  <cp:lastModifiedBy>Windows User</cp:lastModifiedBy>
  <cp:revision>22</cp:revision>
  <dcterms:created xsi:type="dcterms:W3CDTF">2020-11-15T19:03:26Z</dcterms:created>
  <dcterms:modified xsi:type="dcterms:W3CDTF">2020-11-17T22:25:58Z</dcterms:modified>
</cp:coreProperties>
</file>